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88" r:id="rId2"/>
    <p:sldMasterId id="2147483710" r:id="rId3"/>
  </p:sldMasterIdLst>
  <p:notesMasterIdLst>
    <p:notesMasterId r:id="rId10"/>
  </p:notesMasterIdLst>
  <p:handoutMasterIdLst>
    <p:handoutMasterId r:id="rId11"/>
  </p:handoutMasterIdLst>
  <p:sldIdLst>
    <p:sldId id="262" r:id="rId4"/>
    <p:sldId id="259" r:id="rId5"/>
    <p:sldId id="268" r:id="rId6"/>
    <p:sldId id="283" r:id="rId7"/>
    <p:sldId id="284" r:id="rId8"/>
    <p:sldId id="279" r:id="rId9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001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3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40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DEBE5-9505-491A-B8CE-F2E536CDB70A}" type="datetimeFigureOut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9914B-0965-4FF7-9B68-704DD51E0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00213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7E9DE-A360-408E-8782-F604824ED231}" type="datetimeFigureOut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80B72-D512-4B31-A0F2-1F7FB8518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6192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02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047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075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929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1" y="-19050"/>
            <a:ext cx="9220201" cy="687705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08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9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5" name="그룹 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1" name="TextBox 10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4" name="그룹 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5" name="그림 14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" name="직선 연결선 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27466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7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grpSp>
        <p:nvGrpSpPr>
          <p:cNvPr id="15" name="그룹 1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19" name="직선 연결선 1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53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731653" y="1322937"/>
            <a:ext cx="4208368" cy="49348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7" name="그룹 16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8" name="TextBox 17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9" name="그룹 18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0" name="그림 1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1" name="직선 연결선 2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4137834" cy="1316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312977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6306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1674199"/>
            <a:ext cx="9144000" cy="4544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직사각형 18"/>
          <p:cNvSpPr/>
          <p:nvPr userDrawn="1"/>
        </p:nvSpPr>
        <p:spPr>
          <a:xfrm>
            <a:off x="4490353" y="1201214"/>
            <a:ext cx="4449668" cy="172725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4620758" y="2534962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4620758" y="1404101"/>
            <a:ext cx="4137834" cy="9970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grpSp>
        <p:nvGrpSpPr>
          <p:cNvPr id="16" name="그룹 15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7" name="TextBox 16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2" name="그룹 21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3" name="그림 22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7" name="직선 연결선 26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8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408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901699" y="3468914"/>
            <a:ext cx="3963579" cy="2733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104516" y="1412645"/>
            <a:ext cx="3737925" cy="47902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8" hasCustomPrompt="1"/>
          </p:nvPr>
        </p:nvSpPr>
        <p:spPr>
          <a:xfrm>
            <a:off x="901700" y="1401969"/>
            <a:ext cx="3963578" cy="12459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901699" y="2742567"/>
            <a:ext cx="3963579" cy="49593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2" name="직선 연결선 21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9091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766761" y="1258012"/>
            <a:ext cx="3031207" cy="13748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766762" y="2764935"/>
            <a:ext cx="3031206" cy="3933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3966447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766761" y="3854475"/>
            <a:ext cx="8377241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3" name="TextBox 22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4" name="그룹 2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8" name="그림 2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9" name="직선 연결선 2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1845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3293065" cy="12674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525487"/>
            <a:ext cx="3293065" cy="4588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663946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23" hasCustomPrompt="1"/>
          </p:nvPr>
        </p:nvSpPr>
        <p:spPr>
          <a:xfrm>
            <a:off x="392080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392080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9" name="TextBox 18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1" name="그룹 20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0" name="그림 2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1" name="직선 연결선 3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1615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7864930" cy="5517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6274215" y="2023362"/>
            <a:ext cx="2492414" cy="4179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3565029" y="3968775"/>
            <a:ext cx="2595825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937656" y="39687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5" hasCustomPrompt="1"/>
          </p:nvPr>
        </p:nvSpPr>
        <p:spPr>
          <a:xfrm>
            <a:off x="9291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Picture Placeholder 2"/>
          <p:cNvSpPr>
            <a:spLocks noGrp="1"/>
          </p:cNvSpPr>
          <p:nvPr>
            <p:ph type="pic" idx="26" hasCustomPrompt="1"/>
          </p:nvPr>
        </p:nvSpPr>
        <p:spPr>
          <a:xfrm>
            <a:off x="270077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4" name="Picture Placeholder 2"/>
          <p:cNvSpPr>
            <a:spLocks noGrp="1"/>
          </p:cNvSpPr>
          <p:nvPr>
            <p:ph type="pic" idx="27" hasCustomPrompt="1"/>
          </p:nvPr>
        </p:nvSpPr>
        <p:spPr>
          <a:xfrm>
            <a:off x="44724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2" name="TextBox 21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7" name="그룹 2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2" name="그림 31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3" name="직선 연결선 3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3740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E46E-64B1-48F9-8554-0F2592BE0509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3580492" y="2489200"/>
            <a:ext cx="5563508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5483" y="28127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8775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3"/>
          <p:cNvSpPr/>
          <p:nvPr userDrawn="1"/>
        </p:nvSpPr>
        <p:spPr>
          <a:xfrm flipH="1">
            <a:off x="-2" y="-8549"/>
            <a:ext cx="9144001" cy="686654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30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1258888" y="2780928"/>
            <a:ext cx="6697662" cy="64772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200" baseline="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PPT Template Type _ 1</a:t>
            </a:r>
          </a:p>
        </p:txBody>
      </p:sp>
      <p:sp>
        <p:nvSpPr>
          <p:cNvPr id="23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2267459" y="3645024"/>
            <a:ext cx="4680520" cy="864096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aseline="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r>
              <a:rPr lang="ko-KR" altLang="en-US" dirty="0"/>
              <a:t>사진 및 글의 내용이 많은 경우에 </a:t>
            </a:r>
            <a:endParaRPr lang="en-US" altLang="ko-KR" dirty="0"/>
          </a:p>
          <a:p>
            <a:r>
              <a:rPr lang="ko-KR" altLang="en-US" dirty="0"/>
              <a:t>사용하기 적합합니다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3208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0EE0-20AD-401A-B388-51BAA2F4A165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 userDrawn="1">
            <p:ph type="ctrTitle" hasCustomPrompt="1"/>
          </p:nvPr>
        </p:nvSpPr>
        <p:spPr>
          <a:xfrm>
            <a:off x="2755049" y="2952242"/>
            <a:ext cx="3722943" cy="1648787"/>
          </a:xfrm>
          <a:noFill/>
        </p:spPr>
        <p:txBody>
          <a:bodyPr anchor="ctr">
            <a:normAutofit/>
          </a:bodyPr>
          <a:lstStyle>
            <a:lvl1pPr algn="ctr"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844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2" y="0"/>
            <a:ext cx="9220201" cy="68580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7355-8496-4AC5-BC25-DA8F84CB5A09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368300" y="576147"/>
            <a:ext cx="8470900" cy="723446"/>
          </a:xfrm>
        </p:spPr>
        <p:txBody>
          <a:bodyPr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507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D6440-FC7E-4624-8D62-98B7D8C533F0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8" t="27344" r="2444" b="6221"/>
          <a:stretch/>
        </p:blipFill>
        <p:spPr>
          <a:xfrm>
            <a:off x="-8792" y="0"/>
            <a:ext cx="9152792" cy="43815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9703" y="-1157287"/>
            <a:ext cx="656693" cy="849058"/>
          </a:xfrm>
          <a:prstGeom prst="rect">
            <a:avLst/>
          </a:prstGeom>
        </p:spPr>
      </p:pic>
      <p:sp>
        <p:nvSpPr>
          <p:cNvPr id="16" name="직사각형 15"/>
          <p:cNvSpPr/>
          <p:nvPr userDrawn="1"/>
        </p:nvSpPr>
        <p:spPr>
          <a:xfrm>
            <a:off x="-8792" y="0"/>
            <a:ext cx="9152792" cy="43815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96900" y="3894137"/>
            <a:ext cx="2089150" cy="384175"/>
          </a:xfrm>
        </p:spPr>
        <p:txBody>
          <a:bodyPr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pPr lvl="0"/>
            <a:r>
              <a:rPr lang="en-US" altLang="ko-KR" dirty="0"/>
              <a:t>1. Sample text</a:t>
            </a:r>
            <a:endParaRPr lang="ko-KR" altLang="en-US" dirty="0"/>
          </a:p>
        </p:txBody>
      </p:sp>
      <p:sp>
        <p:nvSpPr>
          <p:cNvPr id="18" name="텍스트 개체 틀 11"/>
          <p:cNvSpPr>
            <a:spLocks noGrp="1"/>
          </p:cNvSpPr>
          <p:nvPr>
            <p:ph type="body" sz="quarter" idx="14" hasCustomPrompt="1"/>
          </p:nvPr>
        </p:nvSpPr>
        <p:spPr>
          <a:xfrm>
            <a:off x="596900" y="4521200"/>
            <a:ext cx="1946275" cy="776288"/>
          </a:xfrm>
        </p:spPr>
        <p:txBody>
          <a:bodyPr/>
          <a:lstStyle>
            <a:lvl1pPr marL="0" indent="0" algn="l">
              <a:buNone/>
              <a:defRPr sz="2800"/>
            </a:lvl1pPr>
          </a:lstStyle>
          <a:p>
            <a:pPr algn="ct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고려대학교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M 16pt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1379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0"/>
            <a:ext cx="6858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AD469C8E-4DCD-4985-9A2C-E657C89B6E05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0" y="748506"/>
            <a:ext cx="8604250" cy="483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텍스트 개체 틀 9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73132" y="112968"/>
            <a:ext cx="7948518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73132" y="895308"/>
            <a:ext cx="7948518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655" y="105068"/>
            <a:ext cx="828340" cy="82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0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</a:t>
            </a:r>
            <a:r>
              <a:rPr lang="ko-KR" altLang="en-US" dirty="0" err="1"/>
              <a:t>내용ㅎㄹㅇㅎㅇㅀㅇㄹ</a:t>
            </a:r>
            <a:r>
              <a:rPr lang="ko-KR" altLang="en-US" dirty="0"/>
              <a:t>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파이썬 주식투자분석 프로그램</a:t>
            </a: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88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D82E1-8AB1-4426-BB34-AE850C6FABB2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2" y="2489200"/>
            <a:ext cx="7124045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6650" y="27968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869950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805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A46B4-2E03-473A-8BE5-FB5CD0A9E3EE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1744649" y="1280003"/>
            <a:ext cx="2261295" cy="434472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1857829"/>
            <a:ext cx="1495425" cy="3556000"/>
          </a:xfrm>
          <a:prstGeom prst="rect">
            <a:avLst/>
          </a:prstGeom>
          <a:pattFill prst="dkVert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-1588" y="1857830"/>
            <a:ext cx="1495425" cy="355599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1744649" y="1857829"/>
            <a:ext cx="7399351" cy="355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6026" y="1828800"/>
            <a:ext cx="1498598" cy="35814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699" y="2787039"/>
            <a:ext cx="914025" cy="126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70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F4787-EC1F-4AD6-8437-0F4B5B051743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3" name="그룹 2"/>
          <p:cNvGrpSpPr/>
          <p:nvPr userDrawn="1"/>
        </p:nvGrpSpPr>
        <p:grpSpPr>
          <a:xfrm>
            <a:off x="0" y="1709627"/>
            <a:ext cx="6842605" cy="3556000"/>
            <a:chOff x="-1588" y="1857829"/>
            <a:chExt cx="1497013" cy="3556000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1857829"/>
              <a:ext cx="1495425" cy="3556000"/>
            </a:xfrm>
            <a:prstGeom prst="rect">
              <a:avLst/>
            </a:prstGeom>
            <a:pattFill prst="dkVert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-1588" y="1857830"/>
              <a:ext cx="1495425" cy="3555999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7258" y="1709626"/>
            <a:ext cx="1498598" cy="358140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1444622" y="1709626"/>
            <a:ext cx="1498598" cy="35814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881986" y="1709626"/>
            <a:ext cx="1498598" cy="3581400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4345800" y="1709626"/>
            <a:ext cx="1498598" cy="3581400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r="27006" b="23820"/>
          <a:stretch/>
        </p:blipFill>
        <p:spPr>
          <a:xfrm>
            <a:off x="5783164" y="1709626"/>
            <a:ext cx="1093886" cy="3581400"/>
          </a:xfrm>
          <a:prstGeom prst="rect">
            <a:avLst/>
          </a:prstGeom>
        </p:spPr>
      </p:pic>
      <p:sp>
        <p:nvSpPr>
          <p:cNvPr id="14" name="직사각형 13"/>
          <p:cNvSpPr/>
          <p:nvPr userDrawn="1"/>
        </p:nvSpPr>
        <p:spPr>
          <a:xfrm>
            <a:off x="6449683" y="2540000"/>
            <a:ext cx="2086357" cy="186765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6737710" y="2904928"/>
            <a:ext cx="1481024" cy="1159073"/>
          </a:xfrm>
        </p:spPr>
        <p:txBody>
          <a:bodyPr>
            <a:noAutofit/>
          </a:bodyPr>
          <a:lstStyle>
            <a:lvl1pPr algn="ctr">
              <a:defRPr sz="8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233208" y="3088269"/>
            <a:ext cx="5876681" cy="439737"/>
          </a:xfrm>
        </p:spPr>
        <p:txBody>
          <a:bodyPr>
            <a:noAutofit/>
          </a:bodyPr>
          <a:lstStyle>
            <a:lvl1pPr marL="0" indent="0" algn="r">
              <a:buNone/>
              <a:defRPr sz="28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고려대학교</a:t>
            </a:r>
            <a:r>
              <a:rPr lang="en-US" altLang="ko-KR" dirty="0"/>
              <a:t>B 28pt(</a:t>
            </a:r>
            <a:r>
              <a:rPr lang="ko-KR" altLang="en-US" dirty="0"/>
              <a:t>오른쪽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5" hasCustomPrompt="1"/>
          </p:nvPr>
        </p:nvSpPr>
        <p:spPr>
          <a:xfrm>
            <a:off x="189666" y="3630953"/>
            <a:ext cx="5876681" cy="331446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4558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84FDD-B68F-422A-A9BE-2EAF19F5AACE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4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6" r:id="rId2"/>
    <p:sldLayoutId id="2147483679" r:id="rId3"/>
    <p:sldLayoutId id="2147483675" r:id="rId4"/>
    <p:sldLayoutId id="2147483677" r:id="rId5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A7C79-8AEF-4B35-B31C-4E5FD2F203F2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65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689" r:id="rId2"/>
    <p:sldLayoutId id="2147483691" r:id="rId3"/>
    <p:sldLayoutId id="2147483696" r:id="rId4"/>
    <p:sldLayoutId id="2147483687" r:id="rId5"/>
    <p:sldLayoutId id="2147483694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695" r:id="rId1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47559-6B41-4476-989A-E70AA9CA26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33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0.png"/><Relationship Id="rId18" Type="http://schemas.openxmlformats.org/officeDocument/2006/relationships/image" Target="../media/image25.svg"/><Relationship Id="rId26" Type="http://schemas.openxmlformats.org/officeDocument/2006/relationships/image" Target="../media/image33.svg"/><Relationship Id="rId3" Type="http://schemas.openxmlformats.org/officeDocument/2006/relationships/image" Target="../media/image10.png"/><Relationship Id="rId21" Type="http://schemas.openxmlformats.org/officeDocument/2006/relationships/image" Target="../media/image28.png"/><Relationship Id="rId34" Type="http://schemas.openxmlformats.org/officeDocument/2006/relationships/image" Target="../media/image41.sv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4.png"/><Relationship Id="rId25" Type="http://schemas.openxmlformats.org/officeDocument/2006/relationships/image" Target="../media/image32.png"/><Relationship Id="rId3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3.svg"/><Relationship Id="rId20" Type="http://schemas.openxmlformats.org/officeDocument/2006/relationships/image" Target="../media/image27.svg"/><Relationship Id="rId29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24" Type="http://schemas.openxmlformats.org/officeDocument/2006/relationships/image" Target="../media/image31.svg"/><Relationship Id="rId32" Type="http://schemas.openxmlformats.org/officeDocument/2006/relationships/image" Target="../media/image39.sv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23" Type="http://schemas.openxmlformats.org/officeDocument/2006/relationships/image" Target="../media/image30.png"/><Relationship Id="rId28" Type="http://schemas.openxmlformats.org/officeDocument/2006/relationships/image" Target="../media/image35.svg"/><Relationship Id="rId36" Type="http://schemas.openxmlformats.org/officeDocument/2006/relationships/image" Target="../media/image43.svg"/><Relationship Id="rId10" Type="http://schemas.openxmlformats.org/officeDocument/2006/relationships/image" Target="../media/image17.svg"/><Relationship Id="rId19" Type="http://schemas.openxmlformats.org/officeDocument/2006/relationships/image" Target="../media/image26.png"/><Relationship Id="rId31" Type="http://schemas.openxmlformats.org/officeDocument/2006/relationships/image" Target="../media/image38.png"/><Relationship Id="rId4" Type="http://schemas.openxmlformats.org/officeDocument/2006/relationships/image" Target="../media/image11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Relationship Id="rId22" Type="http://schemas.openxmlformats.org/officeDocument/2006/relationships/image" Target="../media/image29.svg"/><Relationship Id="rId27" Type="http://schemas.openxmlformats.org/officeDocument/2006/relationships/image" Target="../media/image34.png"/><Relationship Id="rId30" Type="http://schemas.openxmlformats.org/officeDocument/2006/relationships/image" Target="../media/image37.svg"/><Relationship Id="rId35" Type="http://schemas.openxmlformats.org/officeDocument/2006/relationships/image" Target="../media/image42.png"/><Relationship Id="rId8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0" y="2461249"/>
            <a:ext cx="7217293" cy="1935501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블록체인 </a:t>
            </a:r>
            <a:r>
              <a:rPr lang="ko-KR" altLang="en-US" dirty="0" err="1"/>
              <a:t>크라우드</a:t>
            </a:r>
            <a:r>
              <a:rPr lang="ko-KR" altLang="en-US" dirty="0"/>
              <a:t> </a:t>
            </a:r>
            <a:r>
              <a:rPr lang="ko-KR" altLang="en-US" dirty="0" err="1"/>
              <a:t>펀딩</a:t>
            </a:r>
            <a:r>
              <a:rPr lang="ko-KR" altLang="en-US" dirty="0"/>
              <a:t> 회사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5" name="텍스트 개체 틀 6">
            <a:extLst>
              <a:ext uri="{FF2B5EF4-FFF2-40B4-BE49-F238E27FC236}">
                <a16:creationId xmlns:a16="http://schemas.microsoft.com/office/drawing/2014/main" id="{711C1D25-ADA8-4DFE-9644-7B50801C02DC}"/>
              </a:ext>
            </a:extLst>
          </p:cNvPr>
          <p:cNvSpPr txBox="1">
            <a:spLocks/>
          </p:cNvSpPr>
          <p:nvPr/>
        </p:nvSpPr>
        <p:spPr>
          <a:xfrm>
            <a:off x="3425952" y="4918994"/>
            <a:ext cx="5467481" cy="14818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컴퓨터정보통신대학원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디지털융합금융학과 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3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조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정낙현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엄호천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박진수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김주원 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</p:txBody>
      </p:sp>
      <p:sp>
        <p:nvSpPr>
          <p:cNvPr id="6" name="텍스트 개체 틀 6">
            <a:extLst>
              <a:ext uri="{FF2B5EF4-FFF2-40B4-BE49-F238E27FC236}">
                <a16:creationId xmlns:a16="http://schemas.microsoft.com/office/drawing/2014/main" id="{7419D35C-7203-489B-BA2E-A3274386FBC6}"/>
              </a:ext>
            </a:extLst>
          </p:cNvPr>
          <p:cNvSpPr txBox="1">
            <a:spLocks/>
          </p:cNvSpPr>
          <p:nvPr/>
        </p:nvSpPr>
        <p:spPr>
          <a:xfrm>
            <a:off x="255181" y="1573619"/>
            <a:ext cx="8793126" cy="5741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블록체인이론과 실습  과제</a:t>
            </a:r>
            <a:r>
              <a:rPr lang="en-US" altLang="ko-KR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372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Contents</a:t>
            </a:r>
            <a:endParaRPr lang="ko-KR" altLang="en-US" dirty="0"/>
          </a:p>
        </p:txBody>
      </p:sp>
      <p:grpSp>
        <p:nvGrpSpPr>
          <p:cNvPr id="32" name="그룹 31"/>
          <p:cNvGrpSpPr/>
          <p:nvPr/>
        </p:nvGrpSpPr>
        <p:grpSpPr>
          <a:xfrm>
            <a:off x="2101104" y="3252668"/>
            <a:ext cx="4851988" cy="646331"/>
            <a:chOff x="8349504" y="-3679882"/>
            <a:chExt cx="4851988" cy="646331"/>
          </a:xfrm>
        </p:grpSpPr>
        <p:sp>
          <p:nvSpPr>
            <p:cNvPr id="39" name="TextBox 38"/>
            <p:cNvSpPr txBox="1"/>
            <p:nvPr/>
          </p:nvSpPr>
          <p:spPr>
            <a:xfrm>
              <a:off x="8974335" y="-3563956"/>
              <a:ext cx="4227157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400" b="1" dirty="0" err="1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크라우드</a:t>
              </a:r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r>
                <a:rPr lang="ko-KR" altLang="en-US" sz="2400" b="1" dirty="0" err="1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펀딩</a:t>
              </a:r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사업 개요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349504" y="-3679882"/>
              <a:ext cx="878086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2.</a:t>
              </a:r>
              <a:endParaRPr lang="ko-KR" altLang="en-US" sz="36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2011299" y="2464958"/>
            <a:ext cx="4941792" cy="646331"/>
            <a:chOff x="8349504" y="-3679882"/>
            <a:chExt cx="4941792" cy="646331"/>
          </a:xfrm>
        </p:grpSpPr>
        <p:sp>
          <p:nvSpPr>
            <p:cNvPr id="54" name="TextBox 53"/>
            <p:cNvSpPr txBox="1"/>
            <p:nvPr/>
          </p:nvSpPr>
          <p:spPr>
            <a:xfrm>
              <a:off x="8974336" y="-3580635"/>
              <a:ext cx="431696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블록체인 </a:t>
              </a:r>
              <a:r>
                <a:rPr lang="ko-KR" altLang="en-US" sz="2400" b="1" dirty="0" err="1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크라우드</a:t>
              </a:r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r>
                <a:rPr lang="ko-KR" altLang="en-US" sz="2400" b="1" dirty="0" err="1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펀딩</a:t>
              </a:r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회사 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349504" y="-3679882"/>
              <a:ext cx="878086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1.</a:t>
              </a:r>
              <a:endParaRPr lang="ko-KR" altLang="en-US" sz="36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2101104" y="4057001"/>
            <a:ext cx="4851987" cy="646331"/>
            <a:chOff x="8349504" y="-3679882"/>
            <a:chExt cx="4851987" cy="646331"/>
          </a:xfrm>
        </p:grpSpPr>
        <p:sp>
          <p:nvSpPr>
            <p:cNvPr id="59" name="TextBox 58"/>
            <p:cNvSpPr txBox="1"/>
            <p:nvPr/>
          </p:nvSpPr>
          <p:spPr>
            <a:xfrm>
              <a:off x="8974334" y="-3563955"/>
              <a:ext cx="4227157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Business Model Canvas</a:t>
              </a:r>
              <a:endParaRPr lang="ko-KR" altLang="en-US" sz="2400" b="1" dirty="0">
                <a:solidFill>
                  <a:schemeClr val="bg1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349504" y="-3679882"/>
              <a:ext cx="878086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3.</a:t>
              </a:r>
              <a:endParaRPr lang="ko-KR" altLang="en-US" sz="36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0925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블록체인 </a:t>
            </a:r>
            <a:r>
              <a:rPr lang="ko-KR" altLang="en-US" dirty="0" err="1"/>
              <a:t>크라우드</a:t>
            </a:r>
            <a:r>
              <a:rPr lang="ko-KR" altLang="en-US" dirty="0"/>
              <a:t> </a:t>
            </a:r>
            <a:r>
              <a:rPr lang="ko-KR" altLang="en-US" dirty="0" err="1"/>
              <a:t>펀딩</a:t>
            </a:r>
            <a:r>
              <a:rPr lang="ko-KR" altLang="en-US" dirty="0"/>
              <a:t> 회사</a:t>
            </a: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823364" y="950806"/>
            <a:ext cx="7723227" cy="2119565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arenR"/>
            </a:pP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엔터테인펀드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크라우드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펀딩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 - 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연예인 꿈나무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(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유투버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인플루언서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)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양성 투자 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ko-KR" altLang="en-US" sz="2300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 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- 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영화기획 투자 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ko-KR" altLang="en-US" sz="2300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 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- 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게임기획 투자 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en-US" altLang="ko-KR" sz="2300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>
              <a:lnSpc>
                <a:spcPct val="170000"/>
              </a:lnSpc>
            </a:pP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크라우드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펀딩을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통하여 투자자 자금을 모집 후 투자자에게 토큰발행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투자대상을 발굴하여 수익을 투자자에게 배분해줌</a:t>
            </a:r>
            <a:endParaRPr lang="en-US" altLang="ko-KR" sz="2300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endParaRPr lang="en-US" altLang="ko-KR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319EEE-51EA-4CB3-B37D-BC72197E79F2}"/>
              </a:ext>
            </a:extLst>
          </p:cNvPr>
          <p:cNvSpPr txBox="1">
            <a:spLocks/>
          </p:cNvSpPr>
          <p:nvPr/>
        </p:nvSpPr>
        <p:spPr>
          <a:xfrm>
            <a:off x="975764" y="3672282"/>
            <a:ext cx="7723227" cy="1545672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33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2) </a:t>
            </a:r>
            <a:r>
              <a:rPr lang="ko-KR" altLang="en-US" sz="33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사회복지 </a:t>
            </a:r>
            <a:r>
              <a:rPr lang="ko-KR" altLang="en-US" sz="33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크라우드</a:t>
            </a:r>
            <a:r>
              <a:rPr lang="ko-KR" altLang="en-US" sz="33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ko-KR" altLang="en-US" sz="33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펀딩</a:t>
            </a:r>
            <a:endParaRPr lang="en-US" altLang="ko-KR" sz="33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- 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학자금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/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장학금 지원 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- 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기부금 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크라우드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펀딩으로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투자자 모집 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 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펀딩대상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선정 후 투자금이나 수익을 사회복지사업에 투자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endParaRPr lang="en-US" altLang="ko-KR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7917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54652" y="174060"/>
            <a:ext cx="6616701" cy="513443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블록체인 </a:t>
            </a:r>
            <a:r>
              <a:rPr lang="ko-KR" altLang="en-US" dirty="0" err="1"/>
              <a:t>크라우드</a:t>
            </a:r>
            <a:r>
              <a:rPr lang="ko-KR" altLang="en-US" dirty="0"/>
              <a:t> </a:t>
            </a:r>
            <a:r>
              <a:rPr lang="ko-KR" altLang="en-US" dirty="0" err="1"/>
              <a:t>펀딩</a:t>
            </a:r>
            <a:r>
              <a:rPr lang="ko-KR" altLang="en-US" dirty="0"/>
              <a:t> 개요</a:t>
            </a:r>
          </a:p>
        </p:txBody>
      </p:sp>
      <p:pic>
        <p:nvPicPr>
          <p:cNvPr id="67" name="그래픽 66" descr="남학생">
            <a:extLst>
              <a:ext uri="{FF2B5EF4-FFF2-40B4-BE49-F238E27FC236}">
                <a16:creationId xmlns:a16="http://schemas.microsoft.com/office/drawing/2014/main" id="{3AC02088-66B5-4DF9-9ABE-2E18089CE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06203" y="2963481"/>
            <a:ext cx="632879" cy="632879"/>
          </a:xfrm>
          <a:prstGeom prst="rect">
            <a:avLst/>
          </a:prstGeom>
        </p:spPr>
      </p:pic>
      <p:pic>
        <p:nvPicPr>
          <p:cNvPr id="69" name="그래픽 68" descr="도시">
            <a:extLst>
              <a:ext uri="{FF2B5EF4-FFF2-40B4-BE49-F238E27FC236}">
                <a16:creationId xmlns:a16="http://schemas.microsoft.com/office/drawing/2014/main" id="{6A8F6B07-2F1D-4227-8CF5-7F3F4D4D27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47602" y="2677221"/>
            <a:ext cx="1628914" cy="1628914"/>
          </a:xfrm>
          <a:prstGeom prst="rect">
            <a:avLst/>
          </a:prstGeom>
        </p:spPr>
      </p:pic>
      <p:pic>
        <p:nvPicPr>
          <p:cNvPr id="71" name="그래픽 70" descr="동전">
            <a:extLst>
              <a:ext uri="{FF2B5EF4-FFF2-40B4-BE49-F238E27FC236}">
                <a16:creationId xmlns:a16="http://schemas.microsoft.com/office/drawing/2014/main" id="{3E084179-842E-4B87-91B9-402A9E8968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83205" y="2847685"/>
            <a:ext cx="515091" cy="465788"/>
          </a:xfrm>
          <a:prstGeom prst="rect">
            <a:avLst/>
          </a:prstGeom>
        </p:spPr>
      </p:pic>
      <p:pic>
        <p:nvPicPr>
          <p:cNvPr id="73" name="그래픽 72" descr="남학생">
            <a:extLst>
              <a:ext uri="{FF2B5EF4-FFF2-40B4-BE49-F238E27FC236}">
                <a16:creationId xmlns:a16="http://schemas.microsoft.com/office/drawing/2014/main" id="{01E922E4-C4F0-42DE-91A7-30680C3BD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20870" y="2968185"/>
            <a:ext cx="632879" cy="632879"/>
          </a:xfrm>
          <a:prstGeom prst="rect">
            <a:avLst/>
          </a:prstGeom>
        </p:spPr>
      </p:pic>
      <p:pic>
        <p:nvPicPr>
          <p:cNvPr id="75" name="그래픽 74" descr="화폐">
            <a:extLst>
              <a:ext uri="{FF2B5EF4-FFF2-40B4-BE49-F238E27FC236}">
                <a16:creationId xmlns:a16="http://schemas.microsoft.com/office/drawing/2014/main" id="{FB0C22D2-7994-488D-9EEE-1028C70963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105699" y="2401635"/>
            <a:ext cx="576944" cy="521721"/>
          </a:xfrm>
          <a:prstGeom prst="rect">
            <a:avLst/>
          </a:prstGeom>
        </p:spPr>
      </p:pic>
      <p:pic>
        <p:nvPicPr>
          <p:cNvPr id="79" name="그래픽 78" descr="여학생">
            <a:extLst>
              <a:ext uri="{FF2B5EF4-FFF2-40B4-BE49-F238E27FC236}">
                <a16:creationId xmlns:a16="http://schemas.microsoft.com/office/drawing/2014/main" id="{AF3224EB-6159-4CB4-98AA-032881FA28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762339" y="3497916"/>
            <a:ext cx="632879" cy="632879"/>
          </a:xfrm>
          <a:prstGeom prst="rect">
            <a:avLst/>
          </a:prstGeom>
        </p:spPr>
      </p:pic>
      <p:pic>
        <p:nvPicPr>
          <p:cNvPr id="81" name="그래픽 80" descr="게임 컨트롤러">
            <a:extLst>
              <a:ext uri="{FF2B5EF4-FFF2-40B4-BE49-F238E27FC236}">
                <a16:creationId xmlns:a16="http://schemas.microsoft.com/office/drawing/2014/main" id="{3B1A39CC-6B70-4CAF-AC98-9E9C32E0A35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234406" y="2864101"/>
            <a:ext cx="668314" cy="668314"/>
          </a:xfrm>
          <a:prstGeom prst="rect">
            <a:avLst/>
          </a:prstGeom>
        </p:spPr>
      </p:pic>
      <p:pic>
        <p:nvPicPr>
          <p:cNvPr id="83" name="그래픽 82" descr="삼목게임">
            <a:extLst>
              <a:ext uri="{FF2B5EF4-FFF2-40B4-BE49-F238E27FC236}">
                <a16:creationId xmlns:a16="http://schemas.microsoft.com/office/drawing/2014/main" id="{93842D88-4DA4-4F25-9C6F-3AEA9CC4FF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668247" y="2367098"/>
            <a:ext cx="668314" cy="668314"/>
          </a:xfrm>
          <a:prstGeom prst="rect">
            <a:avLst/>
          </a:prstGeom>
        </p:spPr>
      </p:pic>
      <p:pic>
        <p:nvPicPr>
          <p:cNvPr id="85" name="그래픽 84" descr="대출">
            <a:extLst>
              <a:ext uri="{FF2B5EF4-FFF2-40B4-BE49-F238E27FC236}">
                <a16:creationId xmlns:a16="http://schemas.microsoft.com/office/drawing/2014/main" id="{6B6D2E9B-E98F-41A1-B6F6-8118A26069C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20396399">
            <a:off x="2756597" y="4026561"/>
            <a:ext cx="785389" cy="627262"/>
          </a:xfrm>
          <a:prstGeom prst="rect">
            <a:avLst/>
          </a:prstGeom>
        </p:spPr>
      </p:pic>
      <p:pic>
        <p:nvPicPr>
          <p:cNvPr id="89" name="그래픽 88" descr="대출">
            <a:extLst>
              <a:ext uri="{FF2B5EF4-FFF2-40B4-BE49-F238E27FC236}">
                <a16:creationId xmlns:a16="http://schemas.microsoft.com/office/drawing/2014/main" id="{F42DE106-0562-4069-86E8-AC777536DEF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81570">
            <a:off x="3028051" y="2115489"/>
            <a:ext cx="741970" cy="592585"/>
          </a:xfrm>
          <a:prstGeom prst="rect">
            <a:avLst/>
          </a:prstGeom>
        </p:spPr>
      </p:pic>
      <p:pic>
        <p:nvPicPr>
          <p:cNvPr id="91" name="그래픽 90" descr="3D 유리">
            <a:extLst>
              <a:ext uri="{FF2B5EF4-FFF2-40B4-BE49-F238E27FC236}">
                <a16:creationId xmlns:a16="http://schemas.microsoft.com/office/drawing/2014/main" id="{7BBE0663-3918-4B6F-AE94-BDC3A18D616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787717" y="1307967"/>
            <a:ext cx="599508" cy="599508"/>
          </a:xfrm>
          <a:prstGeom prst="rect">
            <a:avLst/>
          </a:prstGeom>
        </p:spPr>
      </p:pic>
      <p:pic>
        <p:nvPicPr>
          <p:cNvPr id="95" name="그래픽 94" descr="비디오 카메라">
            <a:extLst>
              <a:ext uri="{FF2B5EF4-FFF2-40B4-BE49-F238E27FC236}">
                <a16:creationId xmlns:a16="http://schemas.microsoft.com/office/drawing/2014/main" id="{869F1168-2C72-4FDB-9267-16991F21BA80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1045617" y="2274598"/>
            <a:ext cx="668314" cy="668314"/>
          </a:xfrm>
          <a:prstGeom prst="rect">
            <a:avLst/>
          </a:prstGeom>
        </p:spPr>
      </p:pic>
      <p:pic>
        <p:nvPicPr>
          <p:cNvPr id="97" name="그래픽 96" descr="팟캐스트">
            <a:extLst>
              <a:ext uri="{FF2B5EF4-FFF2-40B4-BE49-F238E27FC236}">
                <a16:creationId xmlns:a16="http://schemas.microsoft.com/office/drawing/2014/main" id="{E98A8473-99BB-435F-8AF7-F645D8A24DB8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1477250" y="1699100"/>
            <a:ext cx="668314" cy="668314"/>
          </a:xfrm>
          <a:prstGeom prst="rect">
            <a:avLst/>
          </a:prstGeom>
        </p:spPr>
      </p:pic>
      <p:pic>
        <p:nvPicPr>
          <p:cNvPr id="99" name="그래픽 98" descr="광대">
            <a:extLst>
              <a:ext uri="{FF2B5EF4-FFF2-40B4-BE49-F238E27FC236}">
                <a16:creationId xmlns:a16="http://schemas.microsoft.com/office/drawing/2014/main" id="{C3F8A781-F337-41ED-B016-F5605DB2B9D9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1095020" y="1347501"/>
            <a:ext cx="668314" cy="668314"/>
          </a:xfrm>
          <a:prstGeom prst="rect">
            <a:avLst/>
          </a:prstGeom>
        </p:spPr>
      </p:pic>
      <p:pic>
        <p:nvPicPr>
          <p:cNvPr id="103" name="그래픽 102" descr="남학생">
            <a:extLst>
              <a:ext uri="{FF2B5EF4-FFF2-40B4-BE49-F238E27FC236}">
                <a16:creationId xmlns:a16="http://schemas.microsoft.com/office/drawing/2014/main" id="{275133E2-2E42-49E4-A36F-F209E1285A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06485" y="3510016"/>
            <a:ext cx="632879" cy="632879"/>
          </a:xfrm>
          <a:prstGeom prst="rect">
            <a:avLst/>
          </a:prstGeom>
        </p:spPr>
      </p:pic>
      <p:pic>
        <p:nvPicPr>
          <p:cNvPr id="105" name="그래픽 104" descr="남학생">
            <a:extLst>
              <a:ext uri="{FF2B5EF4-FFF2-40B4-BE49-F238E27FC236}">
                <a16:creationId xmlns:a16="http://schemas.microsoft.com/office/drawing/2014/main" id="{6FE48055-CF49-4E32-AEAC-E4E839D0D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86724" y="3498198"/>
            <a:ext cx="632879" cy="632879"/>
          </a:xfrm>
          <a:prstGeom prst="rect">
            <a:avLst/>
          </a:prstGeom>
        </p:spPr>
      </p:pic>
      <p:pic>
        <p:nvPicPr>
          <p:cNvPr id="109" name="그래픽 108" descr="동전">
            <a:extLst>
              <a:ext uri="{FF2B5EF4-FFF2-40B4-BE49-F238E27FC236}">
                <a16:creationId xmlns:a16="http://schemas.microsoft.com/office/drawing/2014/main" id="{8D13480C-C44D-4CAD-B4AD-1DF6687B84E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76816" y="2818837"/>
            <a:ext cx="515091" cy="465788"/>
          </a:xfrm>
          <a:prstGeom prst="rect">
            <a:avLst/>
          </a:prstGeom>
        </p:spPr>
      </p:pic>
      <p:sp>
        <p:nvSpPr>
          <p:cNvPr id="111" name="화살표: 오른쪽 110">
            <a:extLst>
              <a:ext uri="{FF2B5EF4-FFF2-40B4-BE49-F238E27FC236}">
                <a16:creationId xmlns:a16="http://schemas.microsoft.com/office/drawing/2014/main" id="{54414FB6-F973-49F8-A7F5-B0077194B57E}"/>
              </a:ext>
            </a:extLst>
          </p:cNvPr>
          <p:cNvSpPr/>
          <p:nvPr/>
        </p:nvSpPr>
        <p:spPr>
          <a:xfrm>
            <a:off x="5814040" y="3641555"/>
            <a:ext cx="952365" cy="256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그래픽 14" descr="비트코인">
            <a:extLst>
              <a:ext uri="{FF2B5EF4-FFF2-40B4-BE49-F238E27FC236}">
                <a16:creationId xmlns:a16="http://schemas.microsoft.com/office/drawing/2014/main" id="{7CFF8BEB-B026-4D2B-9D5A-4E36F8B171D9}"/>
              </a:ext>
            </a:extLst>
          </p:cNvPr>
          <p:cNvSpPr/>
          <p:nvPr/>
        </p:nvSpPr>
        <p:spPr>
          <a:xfrm flipH="1">
            <a:off x="6321478" y="4167820"/>
            <a:ext cx="325685" cy="363503"/>
          </a:xfrm>
          <a:custGeom>
            <a:avLst/>
            <a:gdLst>
              <a:gd name="connsiteX0" fmla="*/ 240874 w 323551"/>
              <a:gd name="connsiteY0" fmla="*/ 228373 h 516844"/>
              <a:gd name="connsiteX1" fmla="*/ 240411 w 323551"/>
              <a:gd name="connsiteY1" fmla="*/ 83888 h 516844"/>
              <a:gd name="connsiteX2" fmla="*/ 192314 w 323551"/>
              <a:gd name="connsiteY2" fmla="*/ 57033 h 516844"/>
              <a:gd name="connsiteX3" fmla="*/ 192314 w 323551"/>
              <a:gd name="connsiteY3" fmla="*/ 0 h 516844"/>
              <a:gd name="connsiteX4" fmla="*/ 156255 w 323551"/>
              <a:gd name="connsiteY4" fmla="*/ 0 h 516844"/>
              <a:gd name="connsiteX5" fmla="*/ 156255 w 323551"/>
              <a:gd name="connsiteY5" fmla="*/ 54088 h 516844"/>
              <a:gd name="connsiteX6" fmla="*/ 120196 w 323551"/>
              <a:gd name="connsiteY6" fmla="*/ 54088 h 516844"/>
              <a:gd name="connsiteX7" fmla="*/ 120196 w 323551"/>
              <a:gd name="connsiteY7" fmla="*/ 0 h 516844"/>
              <a:gd name="connsiteX8" fmla="*/ 84138 w 323551"/>
              <a:gd name="connsiteY8" fmla="*/ 0 h 516844"/>
              <a:gd name="connsiteX9" fmla="*/ 84138 w 323551"/>
              <a:gd name="connsiteY9" fmla="*/ 54088 h 516844"/>
              <a:gd name="connsiteX10" fmla="*/ 0 w 323551"/>
              <a:gd name="connsiteY10" fmla="*/ 54088 h 516844"/>
              <a:gd name="connsiteX11" fmla="*/ 0 w 323551"/>
              <a:gd name="connsiteY11" fmla="*/ 90147 h 516844"/>
              <a:gd name="connsiteX12" fmla="*/ 36059 w 323551"/>
              <a:gd name="connsiteY12" fmla="*/ 90147 h 516844"/>
              <a:gd name="connsiteX13" fmla="*/ 36059 w 323551"/>
              <a:gd name="connsiteY13" fmla="*/ 426697 h 516844"/>
              <a:gd name="connsiteX14" fmla="*/ 0 w 323551"/>
              <a:gd name="connsiteY14" fmla="*/ 426697 h 516844"/>
              <a:gd name="connsiteX15" fmla="*/ 0 w 323551"/>
              <a:gd name="connsiteY15" fmla="*/ 462756 h 516844"/>
              <a:gd name="connsiteX16" fmla="*/ 84138 w 323551"/>
              <a:gd name="connsiteY16" fmla="*/ 462756 h 516844"/>
              <a:gd name="connsiteX17" fmla="*/ 84138 w 323551"/>
              <a:gd name="connsiteY17" fmla="*/ 516845 h 516844"/>
              <a:gd name="connsiteX18" fmla="*/ 120196 w 323551"/>
              <a:gd name="connsiteY18" fmla="*/ 516845 h 516844"/>
              <a:gd name="connsiteX19" fmla="*/ 120196 w 323551"/>
              <a:gd name="connsiteY19" fmla="*/ 462756 h 516844"/>
              <a:gd name="connsiteX20" fmla="*/ 156255 w 323551"/>
              <a:gd name="connsiteY20" fmla="*/ 462756 h 516844"/>
              <a:gd name="connsiteX21" fmla="*/ 156255 w 323551"/>
              <a:gd name="connsiteY21" fmla="*/ 516845 h 516844"/>
              <a:gd name="connsiteX22" fmla="*/ 192314 w 323551"/>
              <a:gd name="connsiteY22" fmla="*/ 516845 h 516844"/>
              <a:gd name="connsiteX23" fmla="*/ 192314 w 323551"/>
              <a:gd name="connsiteY23" fmla="*/ 462756 h 516844"/>
              <a:gd name="connsiteX24" fmla="*/ 204334 w 323551"/>
              <a:gd name="connsiteY24" fmla="*/ 462756 h 516844"/>
              <a:gd name="connsiteX25" fmla="*/ 323547 w 323551"/>
              <a:gd name="connsiteY25" fmla="*/ 341585 h 516844"/>
              <a:gd name="connsiteX26" fmla="*/ 240874 w 323551"/>
              <a:gd name="connsiteY26" fmla="*/ 228373 h 516844"/>
              <a:gd name="connsiteX27" fmla="*/ 168275 w 323551"/>
              <a:gd name="connsiteY27" fmla="*/ 90147 h 516844"/>
              <a:gd name="connsiteX28" fmla="*/ 234383 w 323551"/>
              <a:gd name="connsiteY28" fmla="*/ 156255 h 516844"/>
              <a:gd name="connsiteX29" fmla="*/ 168275 w 323551"/>
              <a:gd name="connsiteY29" fmla="*/ 222363 h 516844"/>
              <a:gd name="connsiteX30" fmla="*/ 72118 w 323551"/>
              <a:gd name="connsiteY30" fmla="*/ 222363 h 516844"/>
              <a:gd name="connsiteX31" fmla="*/ 72118 w 323551"/>
              <a:gd name="connsiteY31" fmla="*/ 90147 h 516844"/>
              <a:gd name="connsiteX32" fmla="*/ 204334 w 323551"/>
              <a:gd name="connsiteY32" fmla="*/ 426697 h 516844"/>
              <a:gd name="connsiteX33" fmla="*/ 72118 w 323551"/>
              <a:gd name="connsiteY33" fmla="*/ 426697 h 516844"/>
              <a:gd name="connsiteX34" fmla="*/ 72118 w 323551"/>
              <a:gd name="connsiteY34" fmla="*/ 258422 h 516844"/>
              <a:gd name="connsiteX35" fmla="*/ 204334 w 323551"/>
              <a:gd name="connsiteY35" fmla="*/ 258422 h 516844"/>
              <a:gd name="connsiteX36" fmla="*/ 288472 w 323551"/>
              <a:gd name="connsiteY36" fmla="*/ 342560 h 516844"/>
              <a:gd name="connsiteX37" fmla="*/ 204334 w 323551"/>
              <a:gd name="connsiteY37" fmla="*/ 426697 h 516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23551" h="516844">
                <a:moveTo>
                  <a:pt x="240874" y="228373"/>
                </a:moveTo>
                <a:cubicBezTo>
                  <a:pt x="280644" y="188347"/>
                  <a:pt x="280438" y="123659"/>
                  <a:pt x="240411" y="83888"/>
                </a:cubicBezTo>
                <a:cubicBezTo>
                  <a:pt x="227140" y="70701"/>
                  <a:pt x="210503" y="61413"/>
                  <a:pt x="192314" y="57033"/>
                </a:cubicBezTo>
                <a:lnTo>
                  <a:pt x="192314" y="0"/>
                </a:lnTo>
                <a:lnTo>
                  <a:pt x="156255" y="0"/>
                </a:lnTo>
                <a:lnTo>
                  <a:pt x="156255" y="54088"/>
                </a:lnTo>
                <a:lnTo>
                  <a:pt x="120196" y="54088"/>
                </a:lnTo>
                <a:lnTo>
                  <a:pt x="120196" y="0"/>
                </a:lnTo>
                <a:lnTo>
                  <a:pt x="84138" y="0"/>
                </a:lnTo>
                <a:lnTo>
                  <a:pt x="84138" y="54088"/>
                </a:lnTo>
                <a:lnTo>
                  <a:pt x="0" y="54088"/>
                </a:lnTo>
                <a:lnTo>
                  <a:pt x="0" y="90147"/>
                </a:lnTo>
                <a:lnTo>
                  <a:pt x="36059" y="90147"/>
                </a:lnTo>
                <a:lnTo>
                  <a:pt x="36059" y="426697"/>
                </a:lnTo>
                <a:lnTo>
                  <a:pt x="0" y="426697"/>
                </a:lnTo>
                <a:lnTo>
                  <a:pt x="0" y="462756"/>
                </a:lnTo>
                <a:lnTo>
                  <a:pt x="84138" y="462756"/>
                </a:lnTo>
                <a:lnTo>
                  <a:pt x="84138" y="516845"/>
                </a:lnTo>
                <a:lnTo>
                  <a:pt x="120196" y="516845"/>
                </a:lnTo>
                <a:lnTo>
                  <a:pt x="120196" y="462756"/>
                </a:lnTo>
                <a:lnTo>
                  <a:pt x="156255" y="462756"/>
                </a:lnTo>
                <a:lnTo>
                  <a:pt x="156255" y="516845"/>
                </a:lnTo>
                <a:lnTo>
                  <a:pt x="192314" y="516845"/>
                </a:lnTo>
                <a:lnTo>
                  <a:pt x="192314" y="462756"/>
                </a:lnTo>
                <a:lnTo>
                  <a:pt x="204334" y="462756"/>
                </a:lnTo>
                <a:cubicBezTo>
                  <a:pt x="270714" y="462216"/>
                  <a:pt x="324088" y="407965"/>
                  <a:pt x="323547" y="341585"/>
                </a:cubicBezTo>
                <a:cubicBezTo>
                  <a:pt x="323127" y="290020"/>
                  <a:pt x="289863" y="244469"/>
                  <a:pt x="240874" y="228373"/>
                </a:cubicBezTo>
                <a:close/>
                <a:moveTo>
                  <a:pt x="168275" y="90147"/>
                </a:moveTo>
                <a:cubicBezTo>
                  <a:pt x="204785" y="90147"/>
                  <a:pt x="234383" y="119745"/>
                  <a:pt x="234383" y="156255"/>
                </a:cubicBezTo>
                <a:cubicBezTo>
                  <a:pt x="234383" y="192766"/>
                  <a:pt x="204785" y="222363"/>
                  <a:pt x="168275" y="222363"/>
                </a:cubicBezTo>
                <a:lnTo>
                  <a:pt x="72118" y="222363"/>
                </a:lnTo>
                <a:lnTo>
                  <a:pt x="72118" y="90147"/>
                </a:lnTo>
                <a:close/>
                <a:moveTo>
                  <a:pt x="204334" y="426697"/>
                </a:moveTo>
                <a:lnTo>
                  <a:pt x="72118" y="426697"/>
                </a:lnTo>
                <a:lnTo>
                  <a:pt x="72118" y="258422"/>
                </a:lnTo>
                <a:lnTo>
                  <a:pt x="204334" y="258422"/>
                </a:lnTo>
                <a:cubicBezTo>
                  <a:pt x="250802" y="258422"/>
                  <a:pt x="288472" y="296092"/>
                  <a:pt x="288472" y="342560"/>
                </a:cubicBezTo>
                <a:cubicBezTo>
                  <a:pt x="288472" y="389028"/>
                  <a:pt x="250802" y="426697"/>
                  <a:pt x="204334" y="426697"/>
                </a:cubicBezTo>
                <a:close/>
              </a:path>
            </a:pathLst>
          </a:custGeom>
          <a:solidFill>
            <a:srgbClr val="000000"/>
          </a:solidFill>
          <a:ln w="59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19" name="그래픽 63" descr="비트코인">
            <a:extLst>
              <a:ext uri="{FF2B5EF4-FFF2-40B4-BE49-F238E27FC236}">
                <a16:creationId xmlns:a16="http://schemas.microsoft.com/office/drawing/2014/main" id="{77C3A695-DDE1-4224-A332-CD67C2DB3A7D}"/>
              </a:ext>
            </a:extLst>
          </p:cNvPr>
          <p:cNvSpPr/>
          <p:nvPr/>
        </p:nvSpPr>
        <p:spPr>
          <a:xfrm flipH="1">
            <a:off x="5939318" y="4183615"/>
            <a:ext cx="343954" cy="347708"/>
          </a:xfrm>
          <a:custGeom>
            <a:avLst/>
            <a:gdLst>
              <a:gd name="connsiteX0" fmla="*/ 240874 w 323551"/>
              <a:gd name="connsiteY0" fmla="*/ 228373 h 516844"/>
              <a:gd name="connsiteX1" fmla="*/ 240411 w 323551"/>
              <a:gd name="connsiteY1" fmla="*/ 83888 h 516844"/>
              <a:gd name="connsiteX2" fmla="*/ 192314 w 323551"/>
              <a:gd name="connsiteY2" fmla="*/ 57033 h 516844"/>
              <a:gd name="connsiteX3" fmla="*/ 192314 w 323551"/>
              <a:gd name="connsiteY3" fmla="*/ 0 h 516844"/>
              <a:gd name="connsiteX4" fmla="*/ 156255 w 323551"/>
              <a:gd name="connsiteY4" fmla="*/ 0 h 516844"/>
              <a:gd name="connsiteX5" fmla="*/ 156255 w 323551"/>
              <a:gd name="connsiteY5" fmla="*/ 54088 h 516844"/>
              <a:gd name="connsiteX6" fmla="*/ 120196 w 323551"/>
              <a:gd name="connsiteY6" fmla="*/ 54088 h 516844"/>
              <a:gd name="connsiteX7" fmla="*/ 120196 w 323551"/>
              <a:gd name="connsiteY7" fmla="*/ 0 h 516844"/>
              <a:gd name="connsiteX8" fmla="*/ 84138 w 323551"/>
              <a:gd name="connsiteY8" fmla="*/ 0 h 516844"/>
              <a:gd name="connsiteX9" fmla="*/ 84138 w 323551"/>
              <a:gd name="connsiteY9" fmla="*/ 54088 h 516844"/>
              <a:gd name="connsiteX10" fmla="*/ 0 w 323551"/>
              <a:gd name="connsiteY10" fmla="*/ 54088 h 516844"/>
              <a:gd name="connsiteX11" fmla="*/ 0 w 323551"/>
              <a:gd name="connsiteY11" fmla="*/ 90147 h 516844"/>
              <a:gd name="connsiteX12" fmla="*/ 36059 w 323551"/>
              <a:gd name="connsiteY12" fmla="*/ 90147 h 516844"/>
              <a:gd name="connsiteX13" fmla="*/ 36059 w 323551"/>
              <a:gd name="connsiteY13" fmla="*/ 426697 h 516844"/>
              <a:gd name="connsiteX14" fmla="*/ 0 w 323551"/>
              <a:gd name="connsiteY14" fmla="*/ 426697 h 516844"/>
              <a:gd name="connsiteX15" fmla="*/ 0 w 323551"/>
              <a:gd name="connsiteY15" fmla="*/ 462756 h 516844"/>
              <a:gd name="connsiteX16" fmla="*/ 84138 w 323551"/>
              <a:gd name="connsiteY16" fmla="*/ 462756 h 516844"/>
              <a:gd name="connsiteX17" fmla="*/ 84138 w 323551"/>
              <a:gd name="connsiteY17" fmla="*/ 516845 h 516844"/>
              <a:gd name="connsiteX18" fmla="*/ 120196 w 323551"/>
              <a:gd name="connsiteY18" fmla="*/ 516845 h 516844"/>
              <a:gd name="connsiteX19" fmla="*/ 120196 w 323551"/>
              <a:gd name="connsiteY19" fmla="*/ 462756 h 516844"/>
              <a:gd name="connsiteX20" fmla="*/ 156255 w 323551"/>
              <a:gd name="connsiteY20" fmla="*/ 462756 h 516844"/>
              <a:gd name="connsiteX21" fmla="*/ 156255 w 323551"/>
              <a:gd name="connsiteY21" fmla="*/ 516845 h 516844"/>
              <a:gd name="connsiteX22" fmla="*/ 192314 w 323551"/>
              <a:gd name="connsiteY22" fmla="*/ 516845 h 516844"/>
              <a:gd name="connsiteX23" fmla="*/ 192314 w 323551"/>
              <a:gd name="connsiteY23" fmla="*/ 462756 h 516844"/>
              <a:gd name="connsiteX24" fmla="*/ 204334 w 323551"/>
              <a:gd name="connsiteY24" fmla="*/ 462756 h 516844"/>
              <a:gd name="connsiteX25" fmla="*/ 323547 w 323551"/>
              <a:gd name="connsiteY25" fmla="*/ 341585 h 516844"/>
              <a:gd name="connsiteX26" fmla="*/ 240874 w 323551"/>
              <a:gd name="connsiteY26" fmla="*/ 228373 h 516844"/>
              <a:gd name="connsiteX27" fmla="*/ 168275 w 323551"/>
              <a:gd name="connsiteY27" fmla="*/ 90147 h 516844"/>
              <a:gd name="connsiteX28" fmla="*/ 234383 w 323551"/>
              <a:gd name="connsiteY28" fmla="*/ 156255 h 516844"/>
              <a:gd name="connsiteX29" fmla="*/ 168275 w 323551"/>
              <a:gd name="connsiteY29" fmla="*/ 222363 h 516844"/>
              <a:gd name="connsiteX30" fmla="*/ 72118 w 323551"/>
              <a:gd name="connsiteY30" fmla="*/ 222363 h 516844"/>
              <a:gd name="connsiteX31" fmla="*/ 72118 w 323551"/>
              <a:gd name="connsiteY31" fmla="*/ 90147 h 516844"/>
              <a:gd name="connsiteX32" fmla="*/ 204334 w 323551"/>
              <a:gd name="connsiteY32" fmla="*/ 426697 h 516844"/>
              <a:gd name="connsiteX33" fmla="*/ 72118 w 323551"/>
              <a:gd name="connsiteY33" fmla="*/ 426697 h 516844"/>
              <a:gd name="connsiteX34" fmla="*/ 72118 w 323551"/>
              <a:gd name="connsiteY34" fmla="*/ 258422 h 516844"/>
              <a:gd name="connsiteX35" fmla="*/ 204334 w 323551"/>
              <a:gd name="connsiteY35" fmla="*/ 258422 h 516844"/>
              <a:gd name="connsiteX36" fmla="*/ 288472 w 323551"/>
              <a:gd name="connsiteY36" fmla="*/ 342560 h 516844"/>
              <a:gd name="connsiteX37" fmla="*/ 204334 w 323551"/>
              <a:gd name="connsiteY37" fmla="*/ 426697 h 516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23551" h="516844">
                <a:moveTo>
                  <a:pt x="240874" y="228373"/>
                </a:moveTo>
                <a:cubicBezTo>
                  <a:pt x="280644" y="188347"/>
                  <a:pt x="280438" y="123659"/>
                  <a:pt x="240411" y="83888"/>
                </a:cubicBezTo>
                <a:cubicBezTo>
                  <a:pt x="227140" y="70701"/>
                  <a:pt x="210503" y="61413"/>
                  <a:pt x="192314" y="57033"/>
                </a:cubicBezTo>
                <a:lnTo>
                  <a:pt x="192314" y="0"/>
                </a:lnTo>
                <a:lnTo>
                  <a:pt x="156255" y="0"/>
                </a:lnTo>
                <a:lnTo>
                  <a:pt x="156255" y="54088"/>
                </a:lnTo>
                <a:lnTo>
                  <a:pt x="120196" y="54088"/>
                </a:lnTo>
                <a:lnTo>
                  <a:pt x="120196" y="0"/>
                </a:lnTo>
                <a:lnTo>
                  <a:pt x="84138" y="0"/>
                </a:lnTo>
                <a:lnTo>
                  <a:pt x="84138" y="54088"/>
                </a:lnTo>
                <a:lnTo>
                  <a:pt x="0" y="54088"/>
                </a:lnTo>
                <a:lnTo>
                  <a:pt x="0" y="90147"/>
                </a:lnTo>
                <a:lnTo>
                  <a:pt x="36059" y="90147"/>
                </a:lnTo>
                <a:lnTo>
                  <a:pt x="36059" y="426697"/>
                </a:lnTo>
                <a:lnTo>
                  <a:pt x="0" y="426697"/>
                </a:lnTo>
                <a:lnTo>
                  <a:pt x="0" y="462756"/>
                </a:lnTo>
                <a:lnTo>
                  <a:pt x="84138" y="462756"/>
                </a:lnTo>
                <a:lnTo>
                  <a:pt x="84138" y="516845"/>
                </a:lnTo>
                <a:lnTo>
                  <a:pt x="120196" y="516845"/>
                </a:lnTo>
                <a:lnTo>
                  <a:pt x="120196" y="462756"/>
                </a:lnTo>
                <a:lnTo>
                  <a:pt x="156255" y="462756"/>
                </a:lnTo>
                <a:lnTo>
                  <a:pt x="156255" y="516845"/>
                </a:lnTo>
                <a:lnTo>
                  <a:pt x="192314" y="516845"/>
                </a:lnTo>
                <a:lnTo>
                  <a:pt x="192314" y="462756"/>
                </a:lnTo>
                <a:lnTo>
                  <a:pt x="204334" y="462756"/>
                </a:lnTo>
                <a:cubicBezTo>
                  <a:pt x="270714" y="462216"/>
                  <a:pt x="324088" y="407965"/>
                  <a:pt x="323547" y="341585"/>
                </a:cubicBezTo>
                <a:cubicBezTo>
                  <a:pt x="323127" y="290020"/>
                  <a:pt x="289863" y="244469"/>
                  <a:pt x="240874" y="228373"/>
                </a:cubicBezTo>
                <a:close/>
                <a:moveTo>
                  <a:pt x="168275" y="90147"/>
                </a:moveTo>
                <a:cubicBezTo>
                  <a:pt x="204785" y="90147"/>
                  <a:pt x="234383" y="119745"/>
                  <a:pt x="234383" y="156255"/>
                </a:cubicBezTo>
                <a:cubicBezTo>
                  <a:pt x="234383" y="192766"/>
                  <a:pt x="204785" y="222363"/>
                  <a:pt x="168275" y="222363"/>
                </a:cubicBezTo>
                <a:lnTo>
                  <a:pt x="72118" y="222363"/>
                </a:lnTo>
                <a:lnTo>
                  <a:pt x="72118" y="90147"/>
                </a:lnTo>
                <a:close/>
                <a:moveTo>
                  <a:pt x="204334" y="426697"/>
                </a:moveTo>
                <a:lnTo>
                  <a:pt x="72118" y="426697"/>
                </a:lnTo>
                <a:lnTo>
                  <a:pt x="72118" y="258422"/>
                </a:lnTo>
                <a:lnTo>
                  <a:pt x="204334" y="258422"/>
                </a:lnTo>
                <a:cubicBezTo>
                  <a:pt x="250802" y="258422"/>
                  <a:pt x="288472" y="296092"/>
                  <a:pt x="288472" y="342560"/>
                </a:cubicBezTo>
                <a:cubicBezTo>
                  <a:pt x="288472" y="389028"/>
                  <a:pt x="250802" y="426697"/>
                  <a:pt x="204334" y="426697"/>
                </a:cubicBezTo>
                <a:close/>
              </a:path>
            </a:pathLst>
          </a:custGeom>
          <a:solidFill>
            <a:srgbClr val="000000"/>
          </a:solidFill>
          <a:ln w="59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23" name="화살표: 오른쪽 122">
            <a:extLst>
              <a:ext uri="{FF2B5EF4-FFF2-40B4-BE49-F238E27FC236}">
                <a16:creationId xmlns:a16="http://schemas.microsoft.com/office/drawing/2014/main" id="{A77774F1-9240-4C0B-9FE0-37FDDAB1A990}"/>
              </a:ext>
            </a:extLst>
          </p:cNvPr>
          <p:cNvSpPr/>
          <p:nvPr/>
        </p:nvSpPr>
        <p:spPr>
          <a:xfrm rot="10800000">
            <a:off x="5788970" y="3286299"/>
            <a:ext cx="977435" cy="256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화살표: 오른쪽 124">
            <a:extLst>
              <a:ext uri="{FF2B5EF4-FFF2-40B4-BE49-F238E27FC236}">
                <a16:creationId xmlns:a16="http://schemas.microsoft.com/office/drawing/2014/main" id="{EDAB66CB-1EBD-4C68-8400-3CD8133D4CA2}"/>
              </a:ext>
            </a:extLst>
          </p:cNvPr>
          <p:cNvSpPr/>
          <p:nvPr/>
        </p:nvSpPr>
        <p:spPr>
          <a:xfrm rot="11898010">
            <a:off x="2531424" y="2549782"/>
            <a:ext cx="1411755" cy="2237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화살표: 오른쪽 126">
            <a:extLst>
              <a:ext uri="{FF2B5EF4-FFF2-40B4-BE49-F238E27FC236}">
                <a16:creationId xmlns:a16="http://schemas.microsoft.com/office/drawing/2014/main" id="{4FF071C2-E8A5-4D05-BC49-E1F32AD2D030}"/>
              </a:ext>
            </a:extLst>
          </p:cNvPr>
          <p:cNvSpPr/>
          <p:nvPr/>
        </p:nvSpPr>
        <p:spPr>
          <a:xfrm rot="9087013">
            <a:off x="2594873" y="4553682"/>
            <a:ext cx="1420014" cy="20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그래픽 1025" descr="강의실">
            <a:extLst>
              <a:ext uri="{FF2B5EF4-FFF2-40B4-BE49-F238E27FC236}">
                <a16:creationId xmlns:a16="http://schemas.microsoft.com/office/drawing/2014/main" id="{6615B64C-7100-41EE-9DAB-1AFB30D21749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1006203" y="4384200"/>
            <a:ext cx="669212" cy="669212"/>
          </a:xfrm>
          <a:prstGeom prst="rect">
            <a:avLst/>
          </a:prstGeom>
        </p:spPr>
      </p:pic>
      <p:pic>
        <p:nvPicPr>
          <p:cNvPr id="1029" name="그래픽 1028" descr="학교">
            <a:extLst>
              <a:ext uri="{FF2B5EF4-FFF2-40B4-BE49-F238E27FC236}">
                <a16:creationId xmlns:a16="http://schemas.microsoft.com/office/drawing/2014/main" id="{5BAB0964-25F3-46E5-99D8-061C7ADDCE39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1642017" y="4422003"/>
            <a:ext cx="669212" cy="669212"/>
          </a:xfrm>
          <a:prstGeom prst="rect">
            <a:avLst/>
          </a:prstGeom>
        </p:spPr>
      </p:pic>
      <p:pic>
        <p:nvPicPr>
          <p:cNvPr id="1032" name="그래픽 1031" descr="학사모">
            <a:extLst>
              <a:ext uri="{FF2B5EF4-FFF2-40B4-BE49-F238E27FC236}">
                <a16:creationId xmlns:a16="http://schemas.microsoft.com/office/drawing/2014/main" id="{C96197DB-EF04-4DEA-9318-EED2672D1536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464100" y="4029102"/>
            <a:ext cx="668314" cy="668314"/>
          </a:xfrm>
          <a:prstGeom prst="rect">
            <a:avLst/>
          </a:prstGeom>
        </p:spPr>
      </p:pic>
      <p:pic>
        <p:nvPicPr>
          <p:cNvPr id="1034" name="그래픽 1033" descr="지팡이를 든 여자">
            <a:extLst>
              <a:ext uri="{FF2B5EF4-FFF2-40B4-BE49-F238E27FC236}">
                <a16:creationId xmlns:a16="http://schemas.microsoft.com/office/drawing/2014/main" id="{0F657D8C-0DFA-4069-B40E-53348FC4D4A6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4"/>
              </a:ext>
            </a:extLst>
          </a:blip>
          <a:stretch>
            <a:fillRect/>
          </a:stretch>
        </p:blipFill>
        <p:spPr>
          <a:xfrm>
            <a:off x="1234406" y="5266294"/>
            <a:ext cx="668314" cy="668314"/>
          </a:xfrm>
          <a:prstGeom prst="rect">
            <a:avLst/>
          </a:prstGeom>
        </p:spPr>
      </p:pic>
      <p:pic>
        <p:nvPicPr>
          <p:cNvPr id="1036" name="그래픽 1035" descr="휠체어에 앉은 사람">
            <a:extLst>
              <a:ext uri="{FF2B5EF4-FFF2-40B4-BE49-F238E27FC236}">
                <a16:creationId xmlns:a16="http://schemas.microsoft.com/office/drawing/2014/main" id="{C4348F50-1B7A-48DD-87F1-568A3BBC7326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792486" y="5266294"/>
            <a:ext cx="668314" cy="66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A1216CCA-CB95-4B2F-9978-280EA1BBAD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4652" y="174060"/>
            <a:ext cx="6616701" cy="513443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en-US" altLang="ko-KR" dirty="0" err="1"/>
              <a:t>Bussiness</a:t>
            </a:r>
            <a:r>
              <a:rPr lang="en-US" altLang="ko-KR" dirty="0"/>
              <a:t> Model Canvas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5180DA1-0156-44B6-97DF-D5C215DB6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76" y="998834"/>
            <a:ext cx="8665520" cy="486033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E15BAE-D658-4629-B5C1-1AB6F5C5C0E6}"/>
              </a:ext>
            </a:extLst>
          </p:cNvPr>
          <p:cNvSpPr txBox="1"/>
          <p:nvPr/>
        </p:nvSpPr>
        <p:spPr>
          <a:xfrm>
            <a:off x="554652" y="1398889"/>
            <a:ext cx="16202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err="1">
                <a:latin typeface="고려대학교L" panose="02020603020101020101" pitchFamily="18" charset="-127"/>
                <a:ea typeface="고려대학교L" panose="02020603020101020101" pitchFamily="18" charset="-127"/>
              </a:rPr>
              <a:t>유투버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영화기획사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방송종사자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게임개발사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학교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장학재단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복지재단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9ACAE-4218-4637-8909-2A69A536D52A}"/>
              </a:ext>
            </a:extLst>
          </p:cNvPr>
          <p:cNvSpPr txBox="1"/>
          <p:nvPr/>
        </p:nvSpPr>
        <p:spPr>
          <a:xfrm>
            <a:off x="2192329" y="1368476"/>
            <a:ext cx="17174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투자대상발굴 및 심사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투자심사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토큰발행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홍보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사후관리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기부자금 활용 감시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총회 투표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332AEE-85B0-4E0A-BF9B-D12A5CBBA325}"/>
              </a:ext>
            </a:extLst>
          </p:cNvPr>
          <p:cNvSpPr txBox="1"/>
          <p:nvPr/>
        </p:nvSpPr>
        <p:spPr>
          <a:xfrm>
            <a:off x="2144492" y="3120611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양질의 투자대상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D92E33-1721-4B6C-B8B3-842CA07BA3E2}"/>
              </a:ext>
            </a:extLst>
          </p:cNvPr>
          <p:cNvSpPr txBox="1"/>
          <p:nvPr/>
        </p:nvSpPr>
        <p:spPr>
          <a:xfrm>
            <a:off x="3909792" y="1305348"/>
            <a:ext cx="16202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다양한 투자기회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성장 참여기회 제공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원활한 자금조달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홍보효과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사회적 기부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기부자금 모집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 집행의 투명성확보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공동의사결정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5CB47-E215-41A2-9442-E6D1B5C5BD07}"/>
              </a:ext>
            </a:extLst>
          </p:cNvPr>
          <p:cNvSpPr txBox="1"/>
          <p:nvPr/>
        </p:nvSpPr>
        <p:spPr>
          <a:xfrm>
            <a:off x="5780359" y="1336836"/>
            <a:ext cx="14347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게시판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커뮤니티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커뮤니티 운영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포인트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마일리지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투자그룹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(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동호회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)</a:t>
            </a:r>
            <a:endParaRPr lang="ko-KR" altLang="en-US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71D75B-CE23-42BA-A4A7-67C4914BB97C}"/>
              </a:ext>
            </a:extLst>
          </p:cNvPr>
          <p:cNvSpPr txBox="1"/>
          <p:nvPr/>
        </p:nvSpPr>
        <p:spPr>
          <a:xfrm>
            <a:off x="7366695" y="1273554"/>
            <a:ext cx="19050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인터넷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모바일 사용층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SNS 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접속 층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나이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지역 제한 없음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객장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성별 제한 없음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5544A9-20F8-4E4F-A679-4A98ABCA1DE7}"/>
              </a:ext>
            </a:extLst>
          </p:cNvPr>
          <p:cNvSpPr txBox="1"/>
          <p:nvPr/>
        </p:nvSpPr>
        <p:spPr>
          <a:xfrm>
            <a:off x="4848932" y="4801494"/>
            <a:ext cx="190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선취수수료 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광고수익 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성공보수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110B06A-58DF-40FA-9015-EAFD7022C1B3}"/>
              </a:ext>
            </a:extLst>
          </p:cNvPr>
          <p:cNvSpPr txBox="1"/>
          <p:nvPr/>
        </p:nvSpPr>
        <p:spPr>
          <a:xfrm>
            <a:off x="554652" y="4801494"/>
            <a:ext cx="19050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사이트구축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서버비용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마케팅비용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광보비용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0A7BC8-0ADA-434F-9F31-77979B104C96}"/>
              </a:ext>
            </a:extLst>
          </p:cNvPr>
          <p:cNvSpPr txBox="1"/>
          <p:nvPr/>
        </p:nvSpPr>
        <p:spPr>
          <a:xfrm>
            <a:off x="5662529" y="3120611"/>
            <a:ext cx="16922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err="1">
                <a:latin typeface="고려대학교L" panose="02020603020101020101" pitchFamily="18" charset="-127"/>
                <a:ea typeface="고려대학교L" panose="02020603020101020101" pitchFamily="18" charset="-127"/>
              </a:rPr>
              <a:t>크라우드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 </a:t>
            </a:r>
            <a:r>
              <a:rPr lang="ko-KR" altLang="en-US" sz="1200" b="1" dirty="0" err="1">
                <a:latin typeface="고려대학교L" panose="02020603020101020101" pitchFamily="18" charset="-127"/>
                <a:ea typeface="고려대학교L" panose="02020603020101020101" pitchFamily="18" charset="-127"/>
              </a:rPr>
              <a:t>펀딩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 사이트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어플리케이션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(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모바일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소셜미디어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(SNS)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투자교육</a:t>
            </a:r>
          </a:p>
        </p:txBody>
      </p:sp>
    </p:spTree>
    <p:extLst>
      <p:ext uri="{BB962C8B-B14F-4D97-AF65-F5344CB8AC3E}">
        <p14:creationId xmlns:p14="http://schemas.microsoft.com/office/powerpoint/2010/main" val="2836489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ctrTitle"/>
          </p:nvPr>
        </p:nvSpPr>
        <p:spPr>
          <a:xfrm>
            <a:off x="3565321" y="2489200"/>
            <a:ext cx="5578679" cy="1935501"/>
          </a:xfrm>
        </p:spPr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8672536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1070</TotalTime>
  <Words>210</Words>
  <Application>Microsoft Office PowerPoint</Application>
  <PresentationFormat>화면 슬라이드 쇼(4:3)</PresentationFormat>
  <Paragraphs>67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고려대학교B</vt:lpstr>
      <vt:lpstr>고려대학교L</vt:lpstr>
      <vt:lpstr>고려대학교M</vt:lpstr>
      <vt:lpstr>맑은 고딕</vt:lpstr>
      <vt:lpstr>Arial</vt:lpstr>
      <vt:lpstr>Calibri</vt:lpstr>
      <vt:lpstr>Calibri Light</vt:lpstr>
      <vt:lpstr>1_Office 테마</vt:lpstr>
      <vt:lpstr>2_Office 테마</vt:lpstr>
      <vt:lpstr>Office 테마</vt:lpstr>
      <vt:lpstr>블록체인 크라우드 펀딩 회사 </vt:lpstr>
      <vt:lpstr>Contents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Design Innovation 2</dc:creator>
  <cp:lastModifiedBy>정 낙현</cp:lastModifiedBy>
  <cp:revision>97</cp:revision>
  <cp:lastPrinted>2018-05-09T02:34:30Z</cp:lastPrinted>
  <dcterms:created xsi:type="dcterms:W3CDTF">2018-05-08T08:03:16Z</dcterms:created>
  <dcterms:modified xsi:type="dcterms:W3CDTF">2020-09-27T09:34:04Z</dcterms:modified>
</cp:coreProperties>
</file>